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0F6C2-AA56-CC93-7388-CCB731F82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DBEECE-2A5E-6725-57DF-4A19F8440A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A6D16-52AB-326D-D9BC-1028CFB3B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6758D-46B0-0D91-5ABA-06962EC9D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9AE3-A9C7-759A-4EB6-FEA37B18B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9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D367-B266-4323-5546-146711002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81BCA6-28E0-556E-5203-B5CC9E141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5E8BB-D82C-905F-406E-512451A43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0CBB9-B859-EA21-6088-661D26A5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A31F9-9275-DE93-50CC-622BD627B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82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B2D75-33DE-19D1-52F4-3C039C8D1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BDD1D-BFE2-74C9-CD12-7EAB9DDDA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769CE-37A1-E8CC-FEC1-D690F399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0B873-1601-5750-25D6-E660094A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F72D6-8CA4-3DFA-0D7D-0273A509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89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40BF-AA97-AC19-B0A0-DAA92833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52D81-3995-D3E8-C56E-477CD71E3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1A430-FE19-555B-6E98-276AB835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CE62B-3141-B57E-8A6C-DC5522F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155A7-E258-06B4-F443-3B9BA95A7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14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1EE2F-619C-9C83-0478-082449E5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6AB5C-2CDA-195F-3EF8-145FD23CF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03BF2-A27D-29F1-DE37-07A6DC9C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00C81-DBED-3FF2-A31F-730CACD1C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0C4FF-2EDB-322C-D133-CB1412A7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31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5DE25-642B-D29B-77BB-CE14F11F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07277-4A66-A265-2353-3DB8242F5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C53B57-ADDC-D457-E310-2309BBC43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F794D-AF7A-1941-9CB5-C4B2AFE6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804F9-9D13-B7A0-24FD-8DA115673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A900E-DEE6-F28D-D31C-5DF1793F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CC040-4CF5-BA57-9A97-EA6E66E48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E5576-99FB-B46D-E569-8FBE61544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A333C8-354E-A304-7FA8-98F38F66A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8F19CF-B351-7964-B470-FFBB9E5D51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49F278-CE79-D4F4-CF9C-76652389C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1A583D-E692-2C33-B981-387232FBE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F54A70-7CC8-93DC-D1DB-6D75E233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D4F8CF-2665-C0DB-44DB-93A9AD33C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34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D5F7-FA2E-745E-2933-C4009F8F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90130-6782-828C-14F2-E3E70FD9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6C33F-A54B-13B0-00AD-D7BF92A5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0CA667-0251-8FDC-3E8E-58B115A6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1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3FF989-D014-2FE5-12B8-581A5B498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0395D-C2ED-FCB5-2B9E-40F6BF715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065EA-1C8B-3EC3-A922-71B5FB1EF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72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4BC0-0566-A79D-1080-8C55EF3B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0BCB0-8021-DB17-FCB4-F489CACE1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69491-B2A8-92E7-A144-092E323D4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2DC97-5B9D-C6DC-AF48-EC6BDF67D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39A31-5982-1058-BAEA-69DC9064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EB6DA-6C18-1C74-C7C1-69C8B85E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06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69A33-E741-D584-628D-98D4C48AB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F4F2FC-2DA3-BCB1-6596-DC34C9AD32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F3440-5B2D-4287-617D-6CE83A93B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A3C63-C2EE-14C4-394D-A35BE87DC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88C65-CD96-A36B-D44B-F30E6F51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9515B-839C-7135-EF6B-583A8FA7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5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678A4-A1B2-4811-350B-A6183EE2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E4C50-8F95-DFEB-5449-2F66D4CDF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67245-9204-BE88-EE2A-819A88934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570C2-A365-4BC4-81AD-AC08C0B74334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4BD31-F9A5-8E98-72B8-95AD4E10C4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5765D-5659-95FB-5C62-4DE9E12D59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6910B-C685-4E79-8DD4-F0D5C5252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A3EBC-5F03-2A0A-FF55-0757A5436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0498"/>
            <a:ext cx="9144000" cy="2387600"/>
          </a:xfrm>
        </p:spPr>
        <p:txBody>
          <a:bodyPr/>
          <a:lstStyle/>
          <a:p>
            <a:r>
              <a:rPr lang="en-US" sz="4400" b="1" dirty="0">
                <a:solidFill>
                  <a:srgbClr val="000000"/>
                </a:solidFill>
                <a:effectLst/>
                <a:latin typeface="Bahnschrift SemiLight Condensed" panose="020B0502040204020203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Do Social Media Users Interact More with Fast Food or Healthy Food Online? </a:t>
            </a:r>
            <a:b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903CA-5F50-D7C0-FFDC-1ACA9D419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892891"/>
          </a:xfrm>
        </p:spPr>
        <p:txBody>
          <a:bodyPr>
            <a:normAutofit fontScale="85000" lnSpcReduction="20000"/>
          </a:bodyPr>
          <a:lstStyle/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3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David D Berberena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3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Bellevue University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3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DSC 500 Introduction to Data Science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3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Nasheb</a:t>
            </a:r>
            <a:r>
              <a:rPr lang="en-US" sz="23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Ismaily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3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October 29, 2023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B8AA3-FE55-DC8C-43BE-FFB92EB1F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4226"/>
            <a:ext cx="4535533" cy="32156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8E8FF2-2B37-7AB9-D92B-33AA1FD6D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387" y="1994226"/>
            <a:ext cx="4818613" cy="321562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969D87-9253-3122-7C74-E32842F6CC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664" t="16718" r="29148" b="18343"/>
          <a:stretch/>
        </p:blipFill>
        <p:spPr>
          <a:xfrm>
            <a:off x="5386872" y="2118376"/>
            <a:ext cx="1345322" cy="14836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F2D725-4C88-983E-211F-48B1D955D4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5321969"/>
            <a:ext cx="1237129" cy="10608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E1A6A8-3D6A-71B9-A251-27CD7B0239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1129" y="5321969"/>
            <a:ext cx="1060839" cy="10608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F6755F-C977-D0F6-DA7D-79CEB01AF8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4880" y="5321969"/>
            <a:ext cx="1060838" cy="10608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A651D1-6FF8-A973-FCCB-F69FC73604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68000" y="5321968"/>
            <a:ext cx="1060839" cy="106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81DE-8669-F45B-91E9-C9285CEB7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kern="0" dirty="0">
                <a:solidFill>
                  <a:srgbClr val="000000"/>
                </a:solidFill>
                <a:effectLst/>
                <a:latin typeface="Bahnschrift SemiLight Condensed" panose="020B0502040204020203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Overview: Social Media and Food Awareness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AD0B7-8733-E7E3-9801-A08756D1D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media posts regarding food are some of the most prolific examples of the abundance of user interaction</a:t>
            </a:r>
          </a:p>
          <a:p>
            <a:endParaRPr lang="en-US" dirty="0"/>
          </a:p>
          <a:p>
            <a:r>
              <a:rPr lang="en-US" dirty="0"/>
              <a:t>We all consume food on a daily basis, yet how does that translate into social media interaction?</a:t>
            </a:r>
          </a:p>
          <a:p>
            <a:endParaRPr lang="en-US" dirty="0"/>
          </a:p>
          <a:p>
            <a:r>
              <a:rPr lang="en-US" dirty="0"/>
              <a:t>Fast food versus healthy food: Which one garners the most online interaction?</a:t>
            </a:r>
          </a:p>
        </p:txBody>
      </p:sp>
    </p:spTree>
    <p:extLst>
      <p:ext uri="{BB962C8B-B14F-4D97-AF65-F5344CB8AC3E}">
        <p14:creationId xmlns:p14="http://schemas.microsoft.com/office/powerpoint/2010/main" val="1020357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B1CDE-A482-7067-1543-8AA6A09D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 Condensed" panose="020B0502040204020203" pitchFamily="34" charset="0"/>
              </a:rPr>
              <a:t>Overview: Initial Explorative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3E5B9-E3FF-4714-9BAD-C0BF3DC22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begin our journey of analyzing the main topic at hand, discovery questions to address sub-topics lead to greater understanding</a:t>
            </a:r>
          </a:p>
          <a:p>
            <a:endParaRPr lang="en-US" dirty="0"/>
          </a:p>
          <a:p>
            <a:r>
              <a:rPr lang="en-US" dirty="0"/>
              <a:t> Where in the world are online users classified as generally drawn more toward fast food as opposed to healthy food options?</a:t>
            </a:r>
          </a:p>
          <a:p>
            <a:endParaRPr lang="en-US" dirty="0"/>
          </a:p>
          <a:p>
            <a:r>
              <a:rPr lang="en-US" dirty="0"/>
              <a:t>Do “food influencers” play a role in social media users’ food consumption and interaction based on the type of food (healthy or fast food) they post?</a:t>
            </a:r>
          </a:p>
        </p:txBody>
      </p:sp>
    </p:spTree>
    <p:extLst>
      <p:ext uri="{BB962C8B-B14F-4D97-AF65-F5344CB8AC3E}">
        <p14:creationId xmlns:p14="http://schemas.microsoft.com/office/powerpoint/2010/main" val="3071351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0000"/>
            </a:gs>
            <a:gs pos="50000">
              <a:srgbClr val="FFC000"/>
            </a:gs>
            <a:gs pos="100000">
              <a:srgbClr val="FFFF0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22DBE-C1B3-26DD-3301-CEA0A6627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 Condensed" panose="020B0502040204020203" pitchFamily="34" charset="0"/>
              </a:rPr>
              <a:t>Analysis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AAD94-C006-5CED-8ACF-32A6B7D86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face of quantifying likes, shares, comments, clicks, etc., what can be done to begin the data collection process?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Various avenues can be used to gather and analyze relevant data, such as: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Google Trends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Social Media Sites (Instagram)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Professional Research Studies </a:t>
            </a:r>
          </a:p>
        </p:txBody>
      </p:sp>
    </p:spTree>
    <p:extLst>
      <p:ext uri="{BB962C8B-B14F-4D97-AF65-F5344CB8AC3E}">
        <p14:creationId xmlns:p14="http://schemas.microsoft.com/office/powerpoint/2010/main" val="110006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41B20D-3EF6-B6C4-87A4-A4FC70F91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04" y="286756"/>
            <a:ext cx="5824224" cy="3463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BB161F-B262-962B-81FD-B62E2048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463" y="4261839"/>
            <a:ext cx="5393987" cy="2309405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Google Trends:</a:t>
            </a:r>
            <a:br>
              <a:rPr lang="en-US" b="1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</a:br>
            <a:r>
              <a:rPr lang="en-US" sz="36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What does it all mean?</a:t>
            </a:r>
            <a:endParaRPr lang="en-US" dirty="0">
              <a:solidFill>
                <a:schemeClr val="bg1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0178D-FFF9-8445-5B75-9BAB7A66F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889" y="286756"/>
            <a:ext cx="5387766" cy="30485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C4012-ADC8-B80D-2F51-85428605D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7409" y="3522739"/>
            <a:ext cx="5393987" cy="30485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1205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D11DA4-2C20-DC7A-A7D5-368E47A1B3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88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EBE70B-54C8-AA0A-AAF3-4D7372B1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 SemiLight Condensed" panose="020B0502040204020203" pitchFamily="34" charset="0"/>
              </a:rPr>
              <a:t>Instagram Page @Gordongram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B06AE-945B-3078-8D76-07ED1453C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43600"/>
            <a:ext cx="10515600" cy="65890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What do the comments and likes tell you?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B2C8D7-496C-7377-9307-3553BBF28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11" y="1690688"/>
            <a:ext cx="4603311" cy="39974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5BE9BA-29FD-E168-E8AD-05B5C645F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093" y="1690689"/>
            <a:ext cx="4554496" cy="399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8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4BE3F-201F-07B5-46C3-157CC873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 Condensed" panose="020B0502040204020203" pitchFamily="34" charset="0"/>
              </a:rPr>
              <a:t>Data Analysis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0AA38-C94B-F76B-4069-283CA42D3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6110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Google Trends</a:t>
            </a:r>
          </a:p>
          <a:p>
            <a:r>
              <a:rPr lang="en-US" dirty="0"/>
              <a:t>All countries save for three have a higher percentage of “fast food” searches</a:t>
            </a:r>
          </a:p>
          <a:p>
            <a:r>
              <a:rPr lang="en-US" dirty="0"/>
              <a:t>The top “fast food” and “healthy food” searches were “fast food near” and “healthy food near me” respectively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Instagram</a:t>
            </a:r>
          </a:p>
          <a:p>
            <a:r>
              <a:rPr lang="en-US" dirty="0"/>
              <a:t>A fast food post of a burger made by Gordon Ramsey garnered over 2.3 times the likes of a post made of a chicken Caesar salad within one day of each other</a:t>
            </a:r>
          </a:p>
        </p:txBody>
      </p:sp>
    </p:spTree>
    <p:extLst>
      <p:ext uri="{BB962C8B-B14F-4D97-AF65-F5344CB8AC3E}">
        <p14:creationId xmlns:p14="http://schemas.microsoft.com/office/powerpoint/2010/main" val="1186333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47A99-8C14-3BB1-E980-7D2F37A2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 Condensed" panose="020B0502040204020203" pitchFamily="34" charset="0"/>
              </a:rPr>
              <a:t>More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86A98-2377-1937-30EC-F404C36DD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Research Studies</a:t>
            </a:r>
          </a:p>
          <a:p>
            <a:r>
              <a:rPr lang="en-US" dirty="0"/>
              <a:t>Aston University: Individuals who viewed healthy food posts with a high level of “engagement” ate more healthy food options available under a controlled environment </a:t>
            </a:r>
          </a:p>
          <a:p>
            <a:r>
              <a:rPr lang="en-US" dirty="0"/>
              <a:t>Pew Research Center: 58 percent of Americans surveyed said that they are aware that they need to be eating healthier, yet are not doing so</a:t>
            </a:r>
          </a:p>
          <a:p>
            <a:r>
              <a:rPr lang="en-US" dirty="0"/>
              <a:t>Sensodyne: Of the 2,000 surveyed, 37 percent shared that they ate comfort food every day, while another 38 percent ate comfort food every other day</a:t>
            </a:r>
          </a:p>
        </p:txBody>
      </p:sp>
    </p:spTree>
    <p:extLst>
      <p:ext uri="{BB962C8B-B14F-4D97-AF65-F5344CB8AC3E}">
        <p14:creationId xmlns:p14="http://schemas.microsoft.com/office/powerpoint/2010/main" val="2461763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CD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69D9-DF32-ACD3-FC7D-96B82BC63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Bahnschrift SemiLight Condensed" panose="020B0502040204020203" pitchFamily="34" charset="0"/>
              </a:rPr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3460F-0BA6-3529-F173-EFBAC192B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Gather additional data: Demographic information on users</a:t>
            </a:r>
          </a:p>
          <a:p>
            <a:endParaRPr lang="en-US" dirty="0"/>
          </a:p>
          <a:p>
            <a:r>
              <a:rPr lang="en-US" dirty="0"/>
              <a:t> Challenges: How can the gathering of data ensure that the population of social media users is interacting with the respective posts truthfully and without coercion or improper stimulation by outside forces?</a:t>
            </a:r>
          </a:p>
          <a:p>
            <a:endParaRPr lang="en-US" dirty="0"/>
          </a:p>
          <a:p>
            <a:r>
              <a:rPr lang="en-US" dirty="0"/>
              <a:t>Opportunities: The ability to increase positive interaction from social media users by learning to master the elements of a fast food or healthy food post that drive users to participate on an altruistic level is very desirable to strive for</a:t>
            </a:r>
          </a:p>
        </p:txBody>
      </p:sp>
    </p:spTree>
    <p:extLst>
      <p:ext uri="{BB962C8B-B14F-4D97-AF65-F5344CB8AC3E}">
        <p14:creationId xmlns:p14="http://schemas.microsoft.com/office/powerpoint/2010/main" val="515301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499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Bahnschrift SemiLight Condensed</vt:lpstr>
      <vt:lpstr>Calibri</vt:lpstr>
      <vt:lpstr>Calibri Light</vt:lpstr>
      <vt:lpstr>Wingdings</vt:lpstr>
      <vt:lpstr>Office Theme</vt:lpstr>
      <vt:lpstr>Do Social Media Users Interact More with Fast Food or Healthy Food Online?  </vt:lpstr>
      <vt:lpstr>Overview: Social Media and Food Awareness</vt:lpstr>
      <vt:lpstr>Overview: Initial Explorative Thoughts</vt:lpstr>
      <vt:lpstr>Analysis Strategy</vt:lpstr>
      <vt:lpstr>Google Trends: What does it all mean?</vt:lpstr>
      <vt:lpstr>Instagram Page @Gordongram</vt:lpstr>
      <vt:lpstr>Data Analysis Findings</vt:lpstr>
      <vt:lpstr>More Insights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Social Media Users Interact More with Fast Food or Healthy Food Online?  </dc:title>
  <dc:creator>David Berberena</dc:creator>
  <cp:lastModifiedBy>David Berberena</cp:lastModifiedBy>
  <cp:revision>2</cp:revision>
  <dcterms:created xsi:type="dcterms:W3CDTF">2023-10-28T07:07:07Z</dcterms:created>
  <dcterms:modified xsi:type="dcterms:W3CDTF">2023-10-28T07:33:46Z</dcterms:modified>
</cp:coreProperties>
</file>

<file path=docProps/thumbnail.jpeg>
</file>